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45" Target="slides/slide16.xml" Type="http://schemas.openxmlformats.org/officeDocument/2006/relationships/slide"/><Relationship Id="rId46" Target="slides/slide17.xml" Type="http://schemas.openxmlformats.org/officeDocument/2006/relationships/slide"/><Relationship Id="rId47" Target="slides/slide18.xml" Type="http://schemas.openxmlformats.org/officeDocument/2006/relationships/slide"/><Relationship Id="rId48" Target="slides/slide19.xml" Type="http://schemas.openxmlformats.org/officeDocument/2006/relationships/slide"/><Relationship Id="rId49" Target="slides/slide20.xml" Type="http://schemas.openxmlformats.org/officeDocument/2006/relationships/slide"/><Relationship Id="rId5" Target="tableStyles.xml" Type="http://schemas.openxmlformats.org/officeDocument/2006/relationships/tableStyles"/><Relationship Id="rId50" Target="slides/slide21.xml" Type="http://schemas.openxmlformats.org/officeDocument/2006/relationships/slide"/><Relationship Id="rId51" Target="slides/slide2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4.png" Type="http://schemas.openxmlformats.org/officeDocument/2006/relationships/image"/><Relationship Id="rId7" Target="../media/image28.pn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3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27808" y="4463168"/>
            <a:ext cx="8127324" cy="252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48"/>
              </a:lnSpc>
            </a:pPr>
            <a:r>
              <a:rPr lang="en-US" sz="23677">
                <a:solidFill>
                  <a:srgbClr val="6866E1"/>
                </a:solidFill>
                <a:latin typeface="Computer Says No"/>
              </a:rPr>
              <a:t>PROJECT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50925" y="6497858"/>
            <a:ext cx="6926813" cy="48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</a:rPr>
              <a:t>By Andrea Nardocci - 1709323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50925" y="3372520"/>
            <a:ext cx="7103952" cy="771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</a:rPr>
              <a:t>DATAMANAGEMENT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0863" y="1633891"/>
            <a:ext cx="15626274" cy="8363381"/>
          </a:xfrm>
          <a:custGeom>
            <a:avLst/>
            <a:gdLst/>
            <a:ahLst/>
            <a:cxnLst/>
            <a:rect r="r" b="b" t="t" l="l"/>
            <a:pathLst>
              <a:path h="8363381" w="15626274">
                <a:moveTo>
                  <a:pt x="0" y="0"/>
                </a:moveTo>
                <a:lnTo>
                  <a:pt x="15626274" y="0"/>
                </a:lnTo>
                <a:lnTo>
                  <a:pt x="15626274" y="8363380"/>
                </a:lnTo>
                <a:lnTo>
                  <a:pt x="0" y="836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7300" y="4029097"/>
            <a:ext cx="1302130" cy="1806423"/>
          </a:xfrm>
          <a:custGeom>
            <a:avLst/>
            <a:gdLst/>
            <a:ahLst/>
            <a:cxnLst/>
            <a:rect r="r" b="b" t="t" l="l"/>
            <a:pathLst>
              <a:path h="1806423" w="1302130">
                <a:moveTo>
                  <a:pt x="0" y="0"/>
                </a:moveTo>
                <a:lnTo>
                  <a:pt x="1302130" y="0"/>
                </a:lnTo>
                <a:lnTo>
                  <a:pt x="1302130" y="1806423"/>
                </a:lnTo>
                <a:lnTo>
                  <a:pt x="0" y="1806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22387" y="1284154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ROLLBACK EXECUTION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253469" y="4881125"/>
            <a:ext cx="9781063" cy="2558124"/>
          </a:xfrm>
          <a:custGeom>
            <a:avLst/>
            <a:gdLst/>
            <a:ahLst/>
            <a:cxnLst/>
            <a:rect r="r" b="b" t="t" l="l"/>
            <a:pathLst>
              <a:path h="2558124" w="9781063">
                <a:moveTo>
                  <a:pt x="0" y="0"/>
                </a:moveTo>
                <a:lnTo>
                  <a:pt x="9781062" y="0"/>
                </a:lnTo>
                <a:lnTo>
                  <a:pt x="9781062" y="2558124"/>
                </a:lnTo>
                <a:lnTo>
                  <a:pt x="0" y="25581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21034" y="4074876"/>
            <a:ext cx="1557201" cy="1971141"/>
          </a:xfrm>
          <a:custGeom>
            <a:avLst/>
            <a:gdLst/>
            <a:ahLst/>
            <a:cxnLst/>
            <a:rect r="r" b="b" t="t" l="l"/>
            <a:pathLst>
              <a:path h="1971141" w="1557201">
                <a:moveTo>
                  <a:pt x="0" y="0"/>
                </a:moveTo>
                <a:lnTo>
                  <a:pt x="1557202" y="0"/>
                </a:lnTo>
                <a:lnTo>
                  <a:pt x="1557202" y="1971141"/>
                </a:lnTo>
                <a:lnTo>
                  <a:pt x="0" y="1971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584094" y="6455462"/>
            <a:ext cx="3505504" cy="130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1"/>
              </a:lnSpc>
              <a:spcBef>
                <a:spcPct val="0"/>
              </a:spcBef>
            </a:pPr>
            <a:r>
              <a:rPr lang="en-US" sz="6598">
                <a:solidFill>
                  <a:srgbClr val="BF78FE"/>
                </a:solidFill>
                <a:latin typeface="Computer Says No"/>
              </a:rPr>
              <a:t>ROLLBACK 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58529" y="7561278"/>
            <a:ext cx="3235984" cy="161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604">
                <a:solidFill>
                  <a:srgbClr val="FFFFFF"/>
                </a:solidFill>
                <a:latin typeface="Poppins Light"/>
              </a:rPr>
              <a:t>We need to check if there’re other transaction that are in waiting for the changes of the commit-bit to True.</a:t>
            </a:r>
          </a:p>
          <a:p>
            <a:pPr algn="ctr">
              <a:lnSpc>
                <a:spcPts val="25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70373" y="7683815"/>
            <a:ext cx="3235984" cy="1614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604">
                <a:solidFill>
                  <a:srgbClr val="FFFFFF"/>
                </a:solidFill>
                <a:latin typeface="Poppins Light"/>
              </a:rPr>
              <a:t>Rollback action, puts wts(X) = wts_c(X) , and change the commit-bit. if the last transaction that wrote X is the one being rolledback.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9913" y="6455462"/>
            <a:ext cx="3256444" cy="130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1"/>
              </a:lnSpc>
              <a:spcBef>
                <a:spcPct val="0"/>
              </a:spcBef>
            </a:pPr>
            <a:r>
              <a:rPr lang="en-US" sz="6598">
                <a:solidFill>
                  <a:srgbClr val="BF78FE"/>
                </a:solidFill>
                <a:latin typeface="Computer Says No"/>
              </a:rPr>
              <a:t>ROLLBACK EXEC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9651" y="3477624"/>
            <a:ext cx="2668682" cy="1463802"/>
            <a:chOff x="0" y="0"/>
            <a:chExt cx="702863" cy="385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2863" cy="385528"/>
            </a:xfrm>
            <a:custGeom>
              <a:avLst/>
              <a:gdLst/>
              <a:ahLst/>
              <a:cxnLst/>
              <a:rect r="r" b="b" t="t" l="l"/>
              <a:pathLst>
                <a:path h="385528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385528"/>
                  </a:lnTo>
                  <a:lnTo>
                    <a:pt x="0" y="385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6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Deadlock Event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39651" y="5335364"/>
            <a:ext cx="2668682" cy="1463802"/>
            <a:chOff x="0" y="0"/>
            <a:chExt cx="702863" cy="385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2863" cy="385528"/>
            </a:xfrm>
            <a:custGeom>
              <a:avLst/>
              <a:gdLst/>
              <a:ahLst/>
              <a:cxnLst/>
              <a:rect r="r" b="b" t="t" l="l"/>
              <a:pathLst>
                <a:path h="385528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385528"/>
                  </a:lnTo>
                  <a:lnTo>
                    <a:pt x="0" y="385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75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6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C775FF"/>
                  </a:solidFill>
                  <a:latin typeface="Poppins Light"/>
                </a:rPr>
                <a:t>DeadLock Recognition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39651" y="1533525"/>
            <a:ext cx="9297707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DEADLOCK MANAGEMENT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644157" y="3306531"/>
            <a:ext cx="10376384" cy="5951769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8734" t="0" r="-8734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439651" y="7189691"/>
            <a:ext cx="2668682" cy="1463802"/>
            <a:chOff x="0" y="0"/>
            <a:chExt cx="702863" cy="3855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2863" cy="385528"/>
            </a:xfrm>
            <a:custGeom>
              <a:avLst/>
              <a:gdLst/>
              <a:ahLst/>
              <a:cxnLst/>
              <a:rect r="r" b="b" t="t" l="l"/>
              <a:pathLst>
                <a:path h="385528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385528"/>
                  </a:lnTo>
                  <a:lnTo>
                    <a:pt x="0" y="385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6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Deadlock Solution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39651" y="3477624"/>
            <a:ext cx="2668682" cy="1463802"/>
            <a:chOff x="0" y="0"/>
            <a:chExt cx="702863" cy="385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2863" cy="385528"/>
            </a:xfrm>
            <a:custGeom>
              <a:avLst/>
              <a:gdLst/>
              <a:ahLst/>
              <a:cxnLst/>
              <a:rect r="r" b="b" t="t" l="l"/>
              <a:pathLst>
                <a:path h="385528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385528"/>
                  </a:lnTo>
                  <a:lnTo>
                    <a:pt x="0" y="385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6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Deadlock Event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39651" y="5335364"/>
            <a:ext cx="2668682" cy="1463802"/>
            <a:chOff x="0" y="0"/>
            <a:chExt cx="702863" cy="3855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02863" cy="385528"/>
            </a:xfrm>
            <a:custGeom>
              <a:avLst/>
              <a:gdLst/>
              <a:ahLst/>
              <a:cxnLst/>
              <a:rect r="r" b="b" t="t" l="l"/>
              <a:pathLst>
                <a:path h="385528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385528"/>
                  </a:lnTo>
                  <a:lnTo>
                    <a:pt x="0" y="385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6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Poppins Light"/>
                </a:rPr>
                <a:t>DeadLock Recognition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439651" y="1533525"/>
            <a:ext cx="9297707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DEADLOCK MANAGEMENT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644157" y="3306531"/>
            <a:ext cx="10376384" cy="5951769"/>
            <a:chOff x="0" y="0"/>
            <a:chExt cx="7981950" cy="4578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FCE9D8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4C8B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0" t="-7244" r="0" b="-7244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439651" y="7189691"/>
            <a:ext cx="2668682" cy="1463802"/>
            <a:chOff x="0" y="0"/>
            <a:chExt cx="702863" cy="3855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2863" cy="385528"/>
            </a:xfrm>
            <a:custGeom>
              <a:avLst/>
              <a:gdLst/>
              <a:ahLst/>
              <a:cxnLst/>
              <a:rect r="r" b="b" t="t" l="l"/>
              <a:pathLst>
                <a:path h="385528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385528"/>
                  </a:lnTo>
                  <a:lnTo>
                    <a:pt x="0" y="3855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C775FF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486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C775FF"/>
                  </a:solidFill>
                  <a:latin typeface="Poppins Light"/>
                </a:rPr>
                <a:t>Deadlock Solution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32109" y="1766629"/>
            <a:ext cx="10423782" cy="6753742"/>
          </a:xfrm>
          <a:custGeom>
            <a:avLst/>
            <a:gdLst/>
            <a:ahLst/>
            <a:cxnLst/>
            <a:rect r="r" b="b" t="t" l="l"/>
            <a:pathLst>
              <a:path h="6753742" w="10423782">
                <a:moveTo>
                  <a:pt x="0" y="0"/>
                </a:moveTo>
                <a:lnTo>
                  <a:pt x="10423782" y="0"/>
                </a:lnTo>
                <a:lnTo>
                  <a:pt x="10423782" y="6753742"/>
                </a:lnTo>
                <a:lnTo>
                  <a:pt x="0" y="6753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6593" y="1749254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GUI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6593" y="2331037"/>
            <a:ext cx="8223524" cy="45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PyQt6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97629" y="1766629"/>
            <a:ext cx="9292743" cy="6753742"/>
          </a:xfrm>
          <a:custGeom>
            <a:avLst/>
            <a:gdLst/>
            <a:ahLst/>
            <a:cxnLst/>
            <a:rect r="r" b="b" t="t" l="l"/>
            <a:pathLst>
              <a:path h="6753742" w="9292743">
                <a:moveTo>
                  <a:pt x="0" y="0"/>
                </a:moveTo>
                <a:lnTo>
                  <a:pt x="9292742" y="0"/>
                </a:lnTo>
                <a:lnTo>
                  <a:pt x="9292742" y="6753742"/>
                </a:lnTo>
                <a:lnTo>
                  <a:pt x="0" y="6753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6593" y="1749254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GUI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6593" y="2331037"/>
            <a:ext cx="8223524" cy="45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Input Error Message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95000" y="1766629"/>
            <a:ext cx="8698001" cy="6753742"/>
          </a:xfrm>
          <a:custGeom>
            <a:avLst/>
            <a:gdLst/>
            <a:ahLst/>
            <a:cxnLst/>
            <a:rect r="r" b="b" t="t" l="l"/>
            <a:pathLst>
              <a:path h="6753742" w="8698001">
                <a:moveTo>
                  <a:pt x="0" y="0"/>
                </a:moveTo>
                <a:lnTo>
                  <a:pt x="8698000" y="0"/>
                </a:lnTo>
                <a:lnTo>
                  <a:pt x="8698000" y="6753742"/>
                </a:lnTo>
                <a:lnTo>
                  <a:pt x="0" y="6753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2" r="0" b="-12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6593" y="1749254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GUI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6593" y="2331037"/>
            <a:ext cx="8223524" cy="45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Deadlock Recognition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95000" y="1766629"/>
            <a:ext cx="8698001" cy="6753742"/>
          </a:xfrm>
          <a:custGeom>
            <a:avLst/>
            <a:gdLst/>
            <a:ahLst/>
            <a:cxnLst/>
            <a:rect r="r" b="b" t="t" l="l"/>
            <a:pathLst>
              <a:path h="6753742" w="8698001">
                <a:moveTo>
                  <a:pt x="0" y="0"/>
                </a:moveTo>
                <a:lnTo>
                  <a:pt x="8698000" y="0"/>
                </a:lnTo>
                <a:lnTo>
                  <a:pt x="8698000" y="6753742"/>
                </a:lnTo>
                <a:lnTo>
                  <a:pt x="0" y="6753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6593" y="1749254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GUI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6593" y="2331037"/>
            <a:ext cx="8223524" cy="45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Concurrency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497629" y="1766629"/>
            <a:ext cx="9292743" cy="6753742"/>
          </a:xfrm>
          <a:custGeom>
            <a:avLst/>
            <a:gdLst/>
            <a:ahLst/>
            <a:cxnLst/>
            <a:rect r="r" b="b" t="t" l="l"/>
            <a:pathLst>
              <a:path h="6753742" w="9292743">
                <a:moveTo>
                  <a:pt x="0" y="0"/>
                </a:moveTo>
                <a:lnTo>
                  <a:pt x="9292742" y="0"/>
                </a:lnTo>
                <a:lnTo>
                  <a:pt x="9292742" y="6753742"/>
                </a:lnTo>
                <a:lnTo>
                  <a:pt x="0" y="6753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2" t="0" r="-30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32922" y="1595716"/>
            <a:ext cx="9822155" cy="7095568"/>
          </a:xfrm>
          <a:custGeom>
            <a:avLst/>
            <a:gdLst/>
            <a:ahLst/>
            <a:cxnLst/>
            <a:rect r="r" b="b" t="t" l="l"/>
            <a:pathLst>
              <a:path h="7095568" w="9822155">
                <a:moveTo>
                  <a:pt x="0" y="0"/>
                </a:moveTo>
                <a:lnTo>
                  <a:pt x="9822156" y="0"/>
                </a:lnTo>
                <a:lnTo>
                  <a:pt x="9822156" y="7095568"/>
                </a:lnTo>
                <a:lnTo>
                  <a:pt x="0" y="7095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96593" y="1749254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GUI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6593" y="2331037"/>
            <a:ext cx="8223524" cy="450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Extra Features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91052">
            <a:off x="-1684467" y="5508041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07838" y="2864207"/>
            <a:ext cx="5645308" cy="4558586"/>
          </a:xfrm>
          <a:custGeom>
            <a:avLst/>
            <a:gdLst/>
            <a:ahLst/>
            <a:cxnLst/>
            <a:rect r="r" b="b" t="t" l="l"/>
            <a:pathLst>
              <a:path h="4558586" w="5645308">
                <a:moveTo>
                  <a:pt x="0" y="0"/>
                </a:moveTo>
                <a:lnTo>
                  <a:pt x="5645307" y="0"/>
                </a:lnTo>
                <a:lnTo>
                  <a:pt x="5645307" y="4558586"/>
                </a:lnTo>
                <a:lnTo>
                  <a:pt x="0" y="45585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48163" y="2465864"/>
            <a:ext cx="7382884" cy="6792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89"/>
              </a:lnSpc>
              <a:spcBef>
                <a:spcPct val="0"/>
              </a:spcBef>
            </a:pPr>
            <a:r>
              <a:rPr lang="en-US" sz="23458">
                <a:solidFill>
                  <a:srgbClr val="6866E1"/>
                </a:solidFill>
                <a:latin typeface="Computer Says No"/>
              </a:rPr>
              <a:t>TEST AND RESULTS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8716"/>
            <a:ext cx="16064955" cy="8598168"/>
          </a:xfrm>
          <a:custGeom>
            <a:avLst/>
            <a:gdLst/>
            <a:ahLst/>
            <a:cxnLst/>
            <a:rect r="r" b="b" t="t" l="l"/>
            <a:pathLst>
              <a:path h="8598168" w="16064955">
                <a:moveTo>
                  <a:pt x="0" y="0"/>
                </a:moveTo>
                <a:lnTo>
                  <a:pt x="16064955" y="0"/>
                </a:lnTo>
                <a:lnTo>
                  <a:pt x="16064955" y="8598168"/>
                </a:lnTo>
                <a:lnTo>
                  <a:pt x="0" y="8598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85085" y="8357816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801179" y="5708532"/>
            <a:ext cx="12559056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047505" y="5863474"/>
            <a:ext cx="5733221" cy="3394826"/>
          </a:xfrm>
          <a:custGeom>
            <a:avLst/>
            <a:gdLst/>
            <a:ahLst/>
            <a:cxnLst/>
            <a:rect r="r" b="b" t="t" l="l"/>
            <a:pathLst>
              <a:path h="3394826" w="5733221">
                <a:moveTo>
                  <a:pt x="0" y="0"/>
                </a:moveTo>
                <a:lnTo>
                  <a:pt x="5733221" y="0"/>
                </a:lnTo>
                <a:lnTo>
                  <a:pt x="5733221" y="3394826"/>
                </a:lnTo>
                <a:lnTo>
                  <a:pt x="0" y="33948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4583" y="3375388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9" y="0"/>
                </a:lnTo>
                <a:lnTo>
                  <a:pt x="1886579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4583" y="6582708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9" y="0"/>
                </a:lnTo>
                <a:lnTo>
                  <a:pt x="1886579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64515" y="2948737"/>
            <a:ext cx="11484745" cy="2408944"/>
          </a:xfrm>
          <a:custGeom>
            <a:avLst/>
            <a:gdLst/>
            <a:ahLst/>
            <a:cxnLst/>
            <a:rect r="r" b="b" t="t" l="l"/>
            <a:pathLst>
              <a:path h="2408944" w="11484745">
                <a:moveTo>
                  <a:pt x="0" y="0"/>
                </a:moveTo>
                <a:lnTo>
                  <a:pt x="11484745" y="0"/>
                </a:lnTo>
                <a:lnTo>
                  <a:pt x="11484745" y="2408944"/>
                </a:lnTo>
                <a:lnTo>
                  <a:pt x="0" y="2408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37283" y="1030547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RESULTS AND COMPARISON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261291"/>
            <a:ext cx="16064955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3999">
                <a:solidFill>
                  <a:srgbClr val="BF78FE"/>
                </a:solidFill>
                <a:latin typeface="Computer Says No"/>
              </a:rPr>
              <a:t>SCHEDULER = [ R1(X) R2 (X) W3(X) W3(Z) C3 R4(Z) W4(Y) C4 W1(Y) C1 R2(Y) C2 ]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1187" y="3652267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21187" y="6859587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1833922"/>
            <a:ext cx="5353298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15127" y="4342065"/>
            <a:ext cx="8436988" cy="380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        Introduction</a:t>
            </a:r>
          </a:p>
          <a:p>
            <a:pPr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        </a:t>
            </a:r>
            <a:r>
              <a:rPr lang="en-US" sz="3060">
                <a:solidFill>
                  <a:srgbClr val="FFFFFF"/>
                </a:solidFill>
                <a:latin typeface="Poppins Light"/>
              </a:rPr>
              <a:t>Algorithm implementation</a:t>
            </a:r>
          </a:p>
          <a:p>
            <a:pPr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        Concurrency Control</a:t>
            </a:r>
            <a:r>
              <a:rPr lang="en-US" sz="3060">
                <a:solidFill>
                  <a:srgbClr val="FFFFFF"/>
                </a:solidFill>
                <a:latin typeface="Poppins Light"/>
              </a:rPr>
              <a:t> via timestamp</a:t>
            </a:r>
          </a:p>
          <a:p>
            <a:pPr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        </a:t>
            </a:r>
            <a:r>
              <a:rPr lang="en-US" sz="3060">
                <a:solidFill>
                  <a:srgbClr val="FFFFFF"/>
                </a:solidFill>
                <a:latin typeface="Poppins Light"/>
              </a:rPr>
              <a:t>Deadlock management</a:t>
            </a:r>
          </a:p>
          <a:p>
            <a:pPr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        </a:t>
            </a:r>
            <a:r>
              <a:rPr lang="en-US" sz="3060">
                <a:solidFill>
                  <a:srgbClr val="FFFFFF"/>
                </a:solidFill>
                <a:latin typeface="Poppins Light"/>
              </a:rPr>
              <a:t>GUI implementation</a:t>
            </a:r>
          </a:p>
          <a:p>
            <a:pPr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        </a:t>
            </a:r>
            <a:r>
              <a:rPr lang="en-US" sz="3060">
                <a:solidFill>
                  <a:srgbClr val="FFFFFF"/>
                </a:solidFill>
                <a:latin typeface="Poppins Light"/>
              </a:rPr>
              <a:t>Test and Results</a:t>
            </a:r>
          </a:p>
          <a:p>
            <a:pPr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        Extra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06887" y="4342065"/>
            <a:ext cx="738209" cy="3808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5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6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7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8716"/>
            <a:ext cx="16064955" cy="8598168"/>
          </a:xfrm>
          <a:custGeom>
            <a:avLst/>
            <a:gdLst/>
            <a:ahLst/>
            <a:cxnLst/>
            <a:rect r="r" b="b" t="t" l="l"/>
            <a:pathLst>
              <a:path h="8598168" w="16064955">
                <a:moveTo>
                  <a:pt x="0" y="0"/>
                </a:moveTo>
                <a:lnTo>
                  <a:pt x="16064955" y="0"/>
                </a:lnTo>
                <a:lnTo>
                  <a:pt x="16064955" y="8598168"/>
                </a:lnTo>
                <a:lnTo>
                  <a:pt x="0" y="8598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85085" y="8357816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801179" y="5708532"/>
            <a:ext cx="12559056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4583" y="3375388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9" y="0"/>
                </a:lnTo>
                <a:lnTo>
                  <a:pt x="1886579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4583" y="6582708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9" y="0"/>
                </a:lnTo>
                <a:lnTo>
                  <a:pt x="1886579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48275" y="6222882"/>
            <a:ext cx="6625805" cy="2845698"/>
          </a:xfrm>
          <a:custGeom>
            <a:avLst/>
            <a:gdLst/>
            <a:ahLst/>
            <a:cxnLst/>
            <a:rect r="r" b="b" t="t" l="l"/>
            <a:pathLst>
              <a:path h="2845698" w="6625805">
                <a:moveTo>
                  <a:pt x="0" y="0"/>
                </a:moveTo>
                <a:lnTo>
                  <a:pt x="6625805" y="0"/>
                </a:lnTo>
                <a:lnTo>
                  <a:pt x="6625805" y="2845698"/>
                </a:lnTo>
                <a:lnTo>
                  <a:pt x="0" y="28456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64515" y="2979681"/>
            <a:ext cx="11891524" cy="2405861"/>
          </a:xfrm>
          <a:custGeom>
            <a:avLst/>
            <a:gdLst/>
            <a:ahLst/>
            <a:cxnLst/>
            <a:rect r="r" b="b" t="t" l="l"/>
            <a:pathLst>
              <a:path h="2405861" w="11891524">
                <a:moveTo>
                  <a:pt x="0" y="0"/>
                </a:moveTo>
                <a:lnTo>
                  <a:pt x="11891524" y="0"/>
                </a:lnTo>
                <a:lnTo>
                  <a:pt x="11891524" y="2405861"/>
                </a:lnTo>
                <a:lnTo>
                  <a:pt x="0" y="24058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37283" y="1030547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RESULTS AND COMPARISON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261291"/>
            <a:ext cx="16064955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3999">
                <a:solidFill>
                  <a:srgbClr val="BF78FE"/>
                </a:solidFill>
                <a:latin typeface="Computer Says No"/>
              </a:rPr>
              <a:t>SCHEDULER = [ R1(B) W1(A) W2(B) W1(B) R2(A) ]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1187" y="3652267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21187" y="6859587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58716"/>
            <a:ext cx="16064955" cy="8598168"/>
          </a:xfrm>
          <a:custGeom>
            <a:avLst/>
            <a:gdLst/>
            <a:ahLst/>
            <a:cxnLst/>
            <a:rect r="r" b="b" t="t" l="l"/>
            <a:pathLst>
              <a:path h="8598168" w="16064955">
                <a:moveTo>
                  <a:pt x="0" y="0"/>
                </a:moveTo>
                <a:lnTo>
                  <a:pt x="16064955" y="0"/>
                </a:lnTo>
                <a:lnTo>
                  <a:pt x="16064955" y="8598168"/>
                </a:lnTo>
                <a:lnTo>
                  <a:pt x="0" y="8598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85085" y="8357816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2801179" y="5708532"/>
            <a:ext cx="12559056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34583" y="3375388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9" y="0"/>
                </a:lnTo>
                <a:lnTo>
                  <a:pt x="1886579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34583" y="6582708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9" y="0"/>
                </a:lnTo>
                <a:lnTo>
                  <a:pt x="1886579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14199" y="5813307"/>
            <a:ext cx="4799834" cy="3518203"/>
          </a:xfrm>
          <a:custGeom>
            <a:avLst/>
            <a:gdLst/>
            <a:ahLst/>
            <a:cxnLst/>
            <a:rect r="r" b="b" t="t" l="l"/>
            <a:pathLst>
              <a:path h="3518203" w="4799834">
                <a:moveTo>
                  <a:pt x="0" y="0"/>
                </a:moveTo>
                <a:lnTo>
                  <a:pt x="4799833" y="0"/>
                </a:lnTo>
                <a:lnTo>
                  <a:pt x="4799833" y="3518202"/>
                </a:lnTo>
                <a:lnTo>
                  <a:pt x="0" y="3518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64515" y="2999295"/>
            <a:ext cx="11295765" cy="2042651"/>
          </a:xfrm>
          <a:custGeom>
            <a:avLst/>
            <a:gdLst/>
            <a:ahLst/>
            <a:cxnLst/>
            <a:rect r="r" b="b" t="t" l="l"/>
            <a:pathLst>
              <a:path h="2042651" w="11295765">
                <a:moveTo>
                  <a:pt x="0" y="0"/>
                </a:moveTo>
                <a:lnTo>
                  <a:pt x="11295766" y="0"/>
                </a:lnTo>
                <a:lnTo>
                  <a:pt x="11295766" y="2042651"/>
                </a:lnTo>
                <a:lnTo>
                  <a:pt x="0" y="20426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37283" y="1030547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RESULTS AND COMPARISON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261291"/>
            <a:ext cx="16064955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3999">
                <a:solidFill>
                  <a:srgbClr val="BF78FE"/>
                </a:solidFill>
                <a:latin typeface="Computer Says No"/>
              </a:rPr>
              <a:t>SCHEDULER = [ R1(Z) R1(Y) W3(Y) R1(X) R2(X) C1 W4(Z) W2(X) W3(X) C3 R4(U) C4 W2 (U) C2 ]</a:t>
            </a:r>
            <a:r>
              <a:rPr lang="en-US" sz="3999">
                <a:solidFill>
                  <a:srgbClr val="BF78FE"/>
                </a:solidFill>
                <a:latin typeface="Computer Says No"/>
              </a:rPr>
              <a:t>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21187" y="3652267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21187" y="6859587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400973" y="6306220"/>
            <a:ext cx="2858327" cy="2952080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1679" t="0" r="-1679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40B8F5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18893" y="5644149"/>
            <a:ext cx="3822488" cy="54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Poppins Bold"/>
              </a:rPr>
              <a:t>GitHub Repository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6971" y="2550129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INTRODUCTION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578716" y="4383081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578664" y="4640293"/>
            <a:ext cx="15112360" cy="98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Software that emulates a scheduler based on a concurrency control via timestamp </a:t>
            </a:r>
          </a:p>
          <a:p>
            <a:pPr>
              <a:lnSpc>
                <a:spcPts val="3826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904005" y="-1668957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52405" y="8090971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V="true">
            <a:off x="1578825" y="5466221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578825" y="6549362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578772" y="6806574"/>
            <a:ext cx="10452997" cy="50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Requirements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1578825" y="7632502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5792" y="2413102"/>
            <a:ext cx="2732215" cy="2732215"/>
          </a:xfrm>
          <a:custGeom>
            <a:avLst/>
            <a:gdLst/>
            <a:ahLst/>
            <a:cxnLst/>
            <a:rect r="r" b="b" t="t" l="l"/>
            <a:pathLst>
              <a:path h="2732215" w="2732215">
                <a:moveTo>
                  <a:pt x="0" y="0"/>
                </a:moveTo>
                <a:lnTo>
                  <a:pt x="2732215" y="0"/>
                </a:lnTo>
                <a:lnTo>
                  <a:pt x="2732215" y="2732216"/>
                </a:lnTo>
                <a:lnTo>
                  <a:pt x="0" y="273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6913" y="3906524"/>
            <a:ext cx="2732215" cy="2732215"/>
          </a:xfrm>
          <a:custGeom>
            <a:avLst/>
            <a:gdLst/>
            <a:ahLst/>
            <a:cxnLst/>
            <a:rect r="r" b="b" t="t" l="l"/>
            <a:pathLst>
              <a:path h="2732215" w="2732215">
                <a:moveTo>
                  <a:pt x="0" y="0"/>
                </a:moveTo>
                <a:lnTo>
                  <a:pt x="2732215" y="0"/>
                </a:lnTo>
                <a:lnTo>
                  <a:pt x="2732215" y="2732216"/>
                </a:lnTo>
                <a:lnTo>
                  <a:pt x="0" y="273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53258" y="5317249"/>
            <a:ext cx="2732215" cy="2732215"/>
          </a:xfrm>
          <a:custGeom>
            <a:avLst/>
            <a:gdLst/>
            <a:ahLst/>
            <a:cxnLst/>
            <a:rect r="r" b="b" t="t" l="l"/>
            <a:pathLst>
              <a:path h="2732215" w="2732215">
                <a:moveTo>
                  <a:pt x="0" y="0"/>
                </a:moveTo>
                <a:lnTo>
                  <a:pt x="2732215" y="0"/>
                </a:lnTo>
                <a:lnTo>
                  <a:pt x="2732215" y="2732215"/>
                </a:lnTo>
                <a:lnTo>
                  <a:pt x="0" y="2732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67135" y="3906524"/>
            <a:ext cx="2732215" cy="2732215"/>
          </a:xfrm>
          <a:custGeom>
            <a:avLst/>
            <a:gdLst/>
            <a:ahLst/>
            <a:cxnLst/>
            <a:rect r="r" b="b" t="t" l="l"/>
            <a:pathLst>
              <a:path h="2732215" w="2732215">
                <a:moveTo>
                  <a:pt x="0" y="0"/>
                </a:moveTo>
                <a:lnTo>
                  <a:pt x="2732215" y="0"/>
                </a:lnTo>
                <a:lnTo>
                  <a:pt x="2732215" y="2732216"/>
                </a:lnTo>
                <a:lnTo>
                  <a:pt x="0" y="2732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454817">
            <a:off x="13862655" y="-427232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1" y="0"/>
                </a:lnTo>
                <a:lnTo>
                  <a:pt x="7800381" y="6821863"/>
                </a:lnTo>
                <a:lnTo>
                  <a:pt x="0" y="68218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28478" y="3351742"/>
            <a:ext cx="981774" cy="981774"/>
          </a:xfrm>
          <a:custGeom>
            <a:avLst/>
            <a:gdLst/>
            <a:ahLst/>
            <a:cxnLst/>
            <a:rect r="r" b="b" t="t" l="l"/>
            <a:pathLst>
              <a:path h="981774" w="981774">
                <a:moveTo>
                  <a:pt x="0" y="0"/>
                </a:moveTo>
                <a:lnTo>
                  <a:pt x="981774" y="0"/>
                </a:lnTo>
                <a:lnTo>
                  <a:pt x="981774" y="981774"/>
                </a:lnTo>
                <a:lnTo>
                  <a:pt x="0" y="9817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574810" y="4757658"/>
            <a:ext cx="1036422" cy="981774"/>
          </a:xfrm>
          <a:custGeom>
            <a:avLst/>
            <a:gdLst/>
            <a:ahLst/>
            <a:cxnLst/>
            <a:rect r="r" b="b" t="t" l="l"/>
            <a:pathLst>
              <a:path h="981774" w="1036422">
                <a:moveTo>
                  <a:pt x="0" y="0"/>
                </a:moveTo>
                <a:lnTo>
                  <a:pt x="1036421" y="0"/>
                </a:lnTo>
                <a:lnTo>
                  <a:pt x="1036421" y="981773"/>
                </a:lnTo>
                <a:lnTo>
                  <a:pt x="0" y="98177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636058" y="4757658"/>
            <a:ext cx="994369" cy="1029949"/>
          </a:xfrm>
          <a:custGeom>
            <a:avLst/>
            <a:gdLst/>
            <a:ahLst/>
            <a:cxnLst/>
            <a:rect r="r" b="b" t="t" l="l"/>
            <a:pathLst>
              <a:path h="1029949" w="994369">
                <a:moveTo>
                  <a:pt x="0" y="0"/>
                </a:moveTo>
                <a:lnTo>
                  <a:pt x="994369" y="0"/>
                </a:lnTo>
                <a:lnTo>
                  <a:pt x="994369" y="1029949"/>
                </a:lnTo>
                <a:lnTo>
                  <a:pt x="0" y="10299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121086" y="6188041"/>
            <a:ext cx="1211655" cy="940685"/>
          </a:xfrm>
          <a:custGeom>
            <a:avLst/>
            <a:gdLst/>
            <a:ahLst/>
            <a:cxnLst/>
            <a:rect r="r" b="b" t="t" l="l"/>
            <a:pathLst>
              <a:path h="940685" w="1211655">
                <a:moveTo>
                  <a:pt x="0" y="0"/>
                </a:moveTo>
                <a:lnTo>
                  <a:pt x="1211654" y="0"/>
                </a:lnTo>
                <a:lnTo>
                  <a:pt x="1211654" y="940685"/>
                </a:lnTo>
                <a:lnTo>
                  <a:pt x="0" y="9406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429927" y="8424921"/>
            <a:ext cx="2829373" cy="833379"/>
          </a:xfrm>
          <a:custGeom>
            <a:avLst/>
            <a:gdLst/>
            <a:ahLst/>
            <a:cxnLst/>
            <a:rect r="r" b="b" t="t" l="l"/>
            <a:pathLst>
              <a:path h="833379" w="2829373">
                <a:moveTo>
                  <a:pt x="0" y="0"/>
                </a:moveTo>
                <a:lnTo>
                  <a:pt x="2829373" y="0"/>
                </a:lnTo>
                <a:lnTo>
                  <a:pt x="2829373" y="833379"/>
                </a:lnTo>
                <a:lnTo>
                  <a:pt x="0" y="833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28872" y="2428877"/>
            <a:ext cx="8428688" cy="864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828"/>
              </a:lnSpc>
              <a:spcBef>
                <a:spcPct val="0"/>
              </a:spcBef>
            </a:pPr>
            <a:r>
              <a:rPr lang="en-US" sz="8094">
                <a:solidFill>
                  <a:srgbClr val="FFFFFF"/>
                </a:solidFill>
                <a:latin typeface="Computer Says No"/>
              </a:rPr>
              <a:t>ALGORITHM IMPLEMENTATION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28872" y="3827217"/>
            <a:ext cx="5706507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INIT VARIABLE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8872" y="5029288"/>
            <a:ext cx="4968606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PROCESS THE INPUT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28872" y="6237731"/>
            <a:ext cx="8085758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IMPLEMENTATION OF THE STRATEGY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28872" y="7441822"/>
            <a:ext cx="5706507" cy="670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6866E1"/>
                </a:solidFill>
                <a:latin typeface="Computer Says No"/>
              </a:rPr>
              <a:t>DEADLOCK MANAGEMENT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297083" y="4528545"/>
            <a:ext cx="7607316" cy="209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434402" y="4971552"/>
            <a:ext cx="7332676" cy="54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Poppins"/>
              </a:rPr>
              <a:t>Associated variable for each resource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04005" y="-1668957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08237" y="7396445"/>
            <a:ext cx="5038822" cy="4406728"/>
          </a:xfrm>
          <a:custGeom>
            <a:avLst/>
            <a:gdLst/>
            <a:ahLst/>
            <a:cxnLst/>
            <a:rect r="r" b="b" t="t" l="l"/>
            <a:pathLst>
              <a:path h="4406728" w="5038822">
                <a:moveTo>
                  <a:pt x="0" y="0"/>
                </a:moveTo>
                <a:lnTo>
                  <a:pt x="5038821" y="0"/>
                </a:lnTo>
                <a:lnTo>
                  <a:pt x="5038821" y="4406728"/>
                </a:lnTo>
                <a:lnTo>
                  <a:pt x="0" y="4406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297083" y="8451367"/>
            <a:ext cx="7607316" cy="2094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1364" y="1828561"/>
            <a:ext cx="15464393" cy="108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1"/>
              </a:lnSpc>
              <a:spcBef>
                <a:spcPct val="0"/>
              </a:spcBef>
            </a:pPr>
            <a:r>
              <a:rPr lang="en-US" sz="10113">
                <a:solidFill>
                  <a:srgbClr val="6866E1"/>
                </a:solidFill>
                <a:latin typeface="Computer Says No"/>
              </a:rPr>
              <a:t>CONCURRENCY CONTROL VIA TIMESTAMP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4418" y="3207155"/>
            <a:ext cx="8934139" cy="71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02"/>
              </a:lnSpc>
              <a:spcBef>
                <a:spcPct val="0"/>
              </a:spcBef>
            </a:pPr>
            <a:r>
              <a:rPr lang="en-US" sz="6669">
                <a:solidFill>
                  <a:srgbClr val="6866E1"/>
                </a:solidFill>
                <a:latin typeface="Computer Says No"/>
              </a:rPr>
              <a:t> PROPERTIES : DATA FOR RESOURCES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25454" y="7035190"/>
            <a:ext cx="3404247" cy="747910"/>
            <a:chOff x="0" y="0"/>
            <a:chExt cx="815673" cy="179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5673" cy="179203"/>
            </a:xfrm>
            <a:custGeom>
              <a:avLst/>
              <a:gdLst/>
              <a:ahLst/>
              <a:cxnLst/>
              <a:rect r="r" b="b" t="t" l="l"/>
              <a:pathLst>
                <a:path h="179203" w="815673">
                  <a:moveTo>
                    <a:pt x="0" y="0"/>
                  </a:moveTo>
                  <a:lnTo>
                    <a:pt x="815673" y="0"/>
                  </a:lnTo>
                  <a:lnTo>
                    <a:pt x="81567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cb(X) (commit-bit)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71780" y="7035190"/>
            <a:ext cx="3404247" cy="747910"/>
            <a:chOff x="0" y="0"/>
            <a:chExt cx="815673" cy="179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5673" cy="179203"/>
            </a:xfrm>
            <a:custGeom>
              <a:avLst/>
              <a:gdLst/>
              <a:ahLst/>
              <a:cxnLst/>
              <a:rect r="r" b="b" t="t" l="l"/>
              <a:pathLst>
                <a:path h="179203" w="815673">
                  <a:moveTo>
                    <a:pt x="0" y="0"/>
                  </a:moveTo>
                  <a:lnTo>
                    <a:pt x="815673" y="0"/>
                  </a:lnTo>
                  <a:lnTo>
                    <a:pt x="81567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wts-c(X)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225454" y="6001786"/>
            <a:ext cx="3404247" cy="747910"/>
            <a:chOff x="0" y="0"/>
            <a:chExt cx="815673" cy="1792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5673" cy="179203"/>
            </a:xfrm>
            <a:custGeom>
              <a:avLst/>
              <a:gdLst/>
              <a:ahLst/>
              <a:cxnLst/>
              <a:rect r="r" b="b" t="t" l="l"/>
              <a:pathLst>
                <a:path h="179203" w="815673">
                  <a:moveTo>
                    <a:pt x="0" y="0"/>
                  </a:moveTo>
                  <a:lnTo>
                    <a:pt x="815673" y="0"/>
                  </a:lnTo>
                  <a:lnTo>
                    <a:pt x="81567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wts(X)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71780" y="6001786"/>
            <a:ext cx="3404247" cy="747910"/>
            <a:chOff x="0" y="0"/>
            <a:chExt cx="815673" cy="179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5673" cy="179203"/>
            </a:xfrm>
            <a:custGeom>
              <a:avLst/>
              <a:gdLst/>
              <a:ahLst/>
              <a:cxnLst/>
              <a:rect r="r" b="b" t="t" l="l"/>
              <a:pathLst>
                <a:path h="179203" w="815673">
                  <a:moveTo>
                    <a:pt x="0" y="0"/>
                  </a:moveTo>
                  <a:lnTo>
                    <a:pt x="815673" y="0"/>
                  </a:lnTo>
                  <a:lnTo>
                    <a:pt x="81567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812800" cy="9175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rts(X)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9549" y="5205359"/>
            <a:ext cx="1946347" cy="1946347"/>
          </a:xfrm>
          <a:custGeom>
            <a:avLst/>
            <a:gdLst/>
            <a:ahLst/>
            <a:cxnLst/>
            <a:rect r="r" b="b" t="t" l="l"/>
            <a:pathLst>
              <a:path h="1946347" w="1946347">
                <a:moveTo>
                  <a:pt x="0" y="0"/>
                </a:moveTo>
                <a:lnTo>
                  <a:pt x="1946347" y="0"/>
                </a:lnTo>
                <a:lnTo>
                  <a:pt x="1946347" y="1946347"/>
                </a:lnTo>
                <a:lnTo>
                  <a:pt x="0" y="1946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1065" y="5143500"/>
            <a:ext cx="1946347" cy="1946347"/>
          </a:xfrm>
          <a:custGeom>
            <a:avLst/>
            <a:gdLst/>
            <a:ahLst/>
            <a:cxnLst/>
            <a:rect r="r" b="b" t="t" l="l"/>
            <a:pathLst>
              <a:path h="1946347" w="1946347">
                <a:moveTo>
                  <a:pt x="0" y="0"/>
                </a:moveTo>
                <a:lnTo>
                  <a:pt x="1946348" y="0"/>
                </a:lnTo>
                <a:lnTo>
                  <a:pt x="1946348" y="1946347"/>
                </a:lnTo>
                <a:lnTo>
                  <a:pt x="0" y="1946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21230" y="5205359"/>
            <a:ext cx="1946347" cy="1946347"/>
          </a:xfrm>
          <a:custGeom>
            <a:avLst/>
            <a:gdLst/>
            <a:ahLst/>
            <a:cxnLst/>
            <a:rect r="r" b="b" t="t" l="l"/>
            <a:pathLst>
              <a:path h="1946347" w="1946347">
                <a:moveTo>
                  <a:pt x="0" y="0"/>
                </a:moveTo>
                <a:lnTo>
                  <a:pt x="1946348" y="0"/>
                </a:lnTo>
                <a:lnTo>
                  <a:pt x="1946348" y="1946347"/>
                </a:lnTo>
                <a:lnTo>
                  <a:pt x="0" y="1946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13773" y="5205359"/>
            <a:ext cx="1946347" cy="1946347"/>
          </a:xfrm>
          <a:custGeom>
            <a:avLst/>
            <a:gdLst/>
            <a:ahLst/>
            <a:cxnLst/>
            <a:rect r="r" b="b" t="t" l="l"/>
            <a:pathLst>
              <a:path h="1946347" w="1946347">
                <a:moveTo>
                  <a:pt x="0" y="0"/>
                </a:moveTo>
                <a:lnTo>
                  <a:pt x="1946347" y="0"/>
                </a:lnTo>
                <a:lnTo>
                  <a:pt x="1946347" y="1946347"/>
                </a:lnTo>
                <a:lnTo>
                  <a:pt x="0" y="1946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31394" y="5876674"/>
            <a:ext cx="1202657" cy="104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6"/>
              </a:lnSpc>
              <a:spcBef>
                <a:spcPct val="0"/>
              </a:spcBef>
            </a:pPr>
            <a:r>
              <a:rPr lang="en-US" sz="9841">
                <a:solidFill>
                  <a:srgbClr val="40B8F5"/>
                </a:solidFill>
                <a:latin typeface="Computer Says No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14219" y="5816981"/>
            <a:ext cx="1202657" cy="104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6"/>
              </a:lnSpc>
              <a:spcBef>
                <a:spcPct val="0"/>
              </a:spcBef>
            </a:pPr>
            <a:r>
              <a:rPr lang="en-US" sz="9841">
                <a:solidFill>
                  <a:srgbClr val="40B8F5"/>
                </a:solidFill>
                <a:latin typeface="Computer Says No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93075" y="5878840"/>
            <a:ext cx="1202657" cy="104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6"/>
              </a:lnSpc>
              <a:spcBef>
                <a:spcPct val="0"/>
              </a:spcBef>
            </a:pPr>
            <a:r>
              <a:rPr lang="en-US" sz="9841">
                <a:solidFill>
                  <a:srgbClr val="40B8F5"/>
                </a:solidFill>
                <a:latin typeface="Computer Says No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82213" y="5878840"/>
            <a:ext cx="1202657" cy="104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6"/>
              </a:lnSpc>
              <a:spcBef>
                <a:spcPct val="0"/>
              </a:spcBef>
            </a:pPr>
            <a:r>
              <a:rPr lang="en-US" sz="9841">
                <a:solidFill>
                  <a:srgbClr val="40B8F5"/>
                </a:solidFill>
                <a:latin typeface="Computer Says No"/>
              </a:rPr>
              <a:t>4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10167578" y="6200464"/>
            <a:ext cx="1568237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6652993" y="6200464"/>
            <a:ext cx="1568237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3172828" y="6138605"/>
            <a:ext cx="1568237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228579" y="-3688619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082104" y="5223403"/>
            <a:ext cx="1946347" cy="1946347"/>
          </a:xfrm>
          <a:custGeom>
            <a:avLst/>
            <a:gdLst/>
            <a:ahLst/>
            <a:cxnLst/>
            <a:rect r="r" b="b" t="t" l="l"/>
            <a:pathLst>
              <a:path h="1946347" w="1946347">
                <a:moveTo>
                  <a:pt x="0" y="0"/>
                </a:moveTo>
                <a:lnTo>
                  <a:pt x="1946347" y="0"/>
                </a:lnTo>
                <a:lnTo>
                  <a:pt x="1946347" y="1946347"/>
                </a:lnTo>
                <a:lnTo>
                  <a:pt x="0" y="19463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450544" y="5896884"/>
            <a:ext cx="1202657" cy="1047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86"/>
              </a:lnSpc>
              <a:spcBef>
                <a:spcPct val="0"/>
              </a:spcBef>
            </a:pPr>
            <a:r>
              <a:rPr lang="en-US" sz="9841">
                <a:solidFill>
                  <a:srgbClr val="40B8F5"/>
                </a:solidFill>
                <a:latin typeface="Computer Says No"/>
              </a:rPr>
              <a:t>5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3535909" y="6218508"/>
            <a:ext cx="1568237" cy="0"/>
          </a:xfrm>
          <a:prstGeom prst="line">
            <a:avLst/>
          </a:prstGeom>
          <a:ln cap="rnd" w="47625">
            <a:solidFill>
              <a:srgbClr val="5CE5F8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11364" y="1828561"/>
            <a:ext cx="15464393" cy="108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81"/>
              </a:lnSpc>
              <a:spcBef>
                <a:spcPct val="0"/>
              </a:spcBef>
            </a:pPr>
            <a:r>
              <a:rPr lang="en-US" sz="10113">
                <a:solidFill>
                  <a:srgbClr val="6866E1"/>
                </a:solidFill>
                <a:latin typeface="Computer Says No"/>
              </a:rPr>
              <a:t>CONCURRENCY CONTROL VIA TIMESTAMP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64418" y="3207155"/>
            <a:ext cx="8934139" cy="714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802"/>
              </a:lnSpc>
              <a:spcBef>
                <a:spcPct val="0"/>
              </a:spcBef>
            </a:pPr>
            <a:r>
              <a:rPr lang="en-US" sz="6669">
                <a:solidFill>
                  <a:srgbClr val="6866E1"/>
                </a:solidFill>
                <a:latin typeface="Computer Says No"/>
              </a:rPr>
              <a:t> PROPERTIES : RULES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9549" y="7436748"/>
            <a:ext cx="1913279" cy="54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Poppins"/>
              </a:rPr>
              <a:t>Read Ok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74790" y="7434259"/>
            <a:ext cx="3481516" cy="54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Poppins"/>
              </a:rPr>
              <a:t>Read too late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228579" y="7434259"/>
            <a:ext cx="3481516" cy="54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Poppins"/>
              </a:rPr>
              <a:t>Write too late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942784" y="7436748"/>
            <a:ext cx="3481516" cy="54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Poppins"/>
              </a:rPr>
              <a:t>Thomas rule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472499" y="7434259"/>
            <a:ext cx="3481516" cy="54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FFFFFF"/>
                </a:solidFill>
                <a:latin typeface="Poppins"/>
              </a:rPr>
              <a:t>Write ok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0863" y="1633891"/>
            <a:ext cx="15626274" cy="8363381"/>
          </a:xfrm>
          <a:custGeom>
            <a:avLst/>
            <a:gdLst/>
            <a:ahLst/>
            <a:cxnLst/>
            <a:rect r="r" b="b" t="t" l="l"/>
            <a:pathLst>
              <a:path h="8363381" w="15626274">
                <a:moveTo>
                  <a:pt x="0" y="0"/>
                </a:moveTo>
                <a:lnTo>
                  <a:pt x="15626274" y="0"/>
                </a:lnTo>
                <a:lnTo>
                  <a:pt x="15626274" y="8363380"/>
                </a:lnTo>
                <a:lnTo>
                  <a:pt x="0" y="836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21034" y="4074876"/>
            <a:ext cx="1557201" cy="1971141"/>
          </a:xfrm>
          <a:custGeom>
            <a:avLst/>
            <a:gdLst/>
            <a:ahLst/>
            <a:cxnLst/>
            <a:rect r="r" b="b" t="t" l="l"/>
            <a:pathLst>
              <a:path h="1971141" w="1557201">
                <a:moveTo>
                  <a:pt x="0" y="0"/>
                </a:moveTo>
                <a:lnTo>
                  <a:pt x="1557202" y="0"/>
                </a:lnTo>
                <a:lnTo>
                  <a:pt x="1557202" y="1971141"/>
                </a:lnTo>
                <a:lnTo>
                  <a:pt x="0" y="1971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7300" y="4029097"/>
            <a:ext cx="1302130" cy="1806423"/>
          </a:xfrm>
          <a:custGeom>
            <a:avLst/>
            <a:gdLst/>
            <a:ahLst/>
            <a:cxnLst/>
            <a:rect r="r" b="b" t="t" l="l"/>
            <a:pathLst>
              <a:path h="1806423" w="1302130">
                <a:moveTo>
                  <a:pt x="0" y="0"/>
                </a:moveTo>
                <a:lnTo>
                  <a:pt x="1302130" y="0"/>
                </a:lnTo>
                <a:lnTo>
                  <a:pt x="1302130" y="1806423"/>
                </a:lnTo>
                <a:lnTo>
                  <a:pt x="0" y="1806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672448" y="3362571"/>
            <a:ext cx="8943105" cy="4906020"/>
            <a:chOff x="0" y="0"/>
            <a:chExt cx="5908040" cy="324104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5895340" cy="180340"/>
            </a:xfrm>
            <a:custGeom>
              <a:avLst/>
              <a:gdLst/>
              <a:ahLst/>
              <a:cxnLst/>
              <a:rect r="r" b="b" t="t" l="l"/>
              <a:pathLst>
                <a:path h="180340" w="5895340">
                  <a:moveTo>
                    <a:pt x="0" y="0"/>
                  </a:moveTo>
                  <a:lnTo>
                    <a:pt x="5895340" y="0"/>
                  </a:lnTo>
                  <a:lnTo>
                    <a:pt x="5895340" y="180340"/>
                  </a:lnTo>
                  <a:lnTo>
                    <a:pt x="0" y="1803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B52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350" y="193040"/>
              <a:ext cx="5895340" cy="3041650"/>
            </a:xfrm>
            <a:custGeom>
              <a:avLst/>
              <a:gdLst/>
              <a:ahLst/>
              <a:cxnLst/>
              <a:rect r="r" b="b" t="t" l="l"/>
              <a:pathLst>
                <a:path h="3041650" w="5895340">
                  <a:moveTo>
                    <a:pt x="5895340" y="3041650"/>
                  </a:moveTo>
                  <a:lnTo>
                    <a:pt x="0" y="3041650"/>
                  </a:lnTo>
                  <a:lnTo>
                    <a:pt x="0" y="0"/>
                  </a:lnTo>
                  <a:lnTo>
                    <a:pt x="5895340" y="0"/>
                  </a:lnTo>
                  <a:lnTo>
                    <a:pt x="5895340" y="3041650"/>
                  </a:lnTo>
                  <a:close/>
                </a:path>
              </a:pathLst>
            </a:custGeom>
            <a:blipFill>
              <a:blip r:embed="rId8"/>
              <a:stretch>
                <a:fillRect l="0" t="-3475" r="0" b="-3475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08040" cy="3241040"/>
            </a:xfrm>
            <a:custGeom>
              <a:avLst/>
              <a:gdLst/>
              <a:ahLst/>
              <a:cxnLst/>
              <a:rect r="r" b="b" t="t" l="l"/>
              <a:pathLst>
                <a:path h="3241040" w="5908040">
                  <a:moveTo>
                    <a:pt x="5908040" y="3241040"/>
                  </a:moveTo>
                  <a:lnTo>
                    <a:pt x="0" y="3241040"/>
                  </a:lnTo>
                  <a:lnTo>
                    <a:pt x="0" y="0"/>
                  </a:lnTo>
                  <a:lnTo>
                    <a:pt x="5908040" y="0"/>
                  </a:lnTo>
                  <a:lnTo>
                    <a:pt x="5908040" y="3241040"/>
                  </a:lnTo>
                  <a:close/>
                  <a:moveTo>
                    <a:pt x="12700" y="3228340"/>
                  </a:moveTo>
                  <a:lnTo>
                    <a:pt x="5895340" y="3228340"/>
                  </a:lnTo>
                  <a:lnTo>
                    <a:pt x="5895340" y="12700"/>
                  </a:lnTo>
                  <a:lnTo>
                    <a:pt x="12700" y="12700"/>
                  </a:lnTo>
                  <a:lnTo>
                    <a:pt x="12700" y="322834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49860" y="73660"/>
              <a:ext cx="299720" cy="63500"/>
            </a:xfrm>
            <a:custGeom>
              <a:avLst/>
              <a:gdLst/>
              <a:ahLst/>
              <a:cxnLst/>
              <a:rect r="r" b="b" t="t" l="l"/>
              <a:pathLst>
                <a:path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484FA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91820" y="88900"/>
              <a:ext cx="5175250" cy="33020"/>
            </a:xfrm>
            <a:custGeom>
              <a:avLst/>
              <a:gdLst/>
              <a:ahLst/>
              <a:cxnLst/>
              <a:rect r="r" b="b" t="t" l="l"/>
              <a:pathLst>
                <a:path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F26D6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35613" y="6455462"/>
            <a:ext cx="3505504" cy="7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1"/>
              </a:lnSpc>
              <a:spcBef>
                <a:spcPct val="0"/>
              </a:spcBef>
            </a:pPr>
            <a:r>
              <a:rPr lang="en-US" sz="6598">
                <a:solidFill>
                  <a:srgbClr val="BF78FE"/>
                </a:solidFill>
                <a:latin typeface="Computer Says No"/>
              </a:rPr>
              <a:t>READ EXEC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0373" y="7085028"/>
            <a:ext cx="3235984" cy="64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604">
                <a:solidFill>
                  <a:srgbClr val="FFFFFF"/>
                </a:solidFill>
                <a:latin typeface="Poppins Light"/>
              </a:rPr>
              <a:t>The read action changes only. a single parameter , rts(X)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22387" y="1284154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READ EXECUTION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86977" y="6455462"/>
            <a:ext cx="3505504" cy="7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1"/>
              </a:lnSpc>
              <a:spcBef>
                <a:spcPct val="0"/>
              </a:spcBef>
            </a:pPr>
            <a:r>
              <a:rPr lang="en-US" sz="6598">
                <a:solidFill>
                  <a:srgbClr val="BF78FE"/>
                </a:solidFill>
                <a:latin typeface="Computer Says No"/>
              </a:rPr>
              <a:t>READ ERROR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51841" y="7085028"/>
            <a:ext cx="3235984" cy="31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604">
                <a:solidFill>
                  <a:srgbClr val="FFFFFF"/>
                </a:solidFill>
                <a:latin typeface="Poppins Light"/>
              </a:rPr>
              <a:t>It generate waiting or rollback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0863" y="1633891"/>
            <a:ext cx="15626274" cy="8363381"/>
          </a:xfrm>
          <a:custGeom>
            <a:avLst/>
            <a:gdLst/>
            <a:ahLst/>
            <a:cxnLst/>
            <a:rect r="r" b="b" t="t" l="l"/>
            <a:pathLst>
              <a:path h="8363381" w="15626274">
                <a:moveTo>
                  <a:pt x="0" y="0"/>
                </a:moveTo>
                <a:lnTo>
                  <a:pt x="15626274" y="0"/>
                </a:lnTo>
                <a:lnTo>
                  <a:pt x="15626274" y="8363380"/>
                </a:lnTo>
                <a:lnTo>
                  <a:pt x="0" y="836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21034" y="4074876"/>
            <a:ext cx="1557201" cy="1971141"/>
          </a:xfrm>
          <a:custGeom>
            <a:avLst/>
            <a:gdLst/>
            <a:ahLst/>
            <a:cxnLst/>
            <a:rect r="r" b="b" t="t" l="l"/>
            <a:pathLst>
              <a:path h="1971141" w="1557201">
                <a:moveTo>
                  <a:pt x="0" y="0"/>
                </a:moveTo>
                <a:lnTo>
                  <a:pt x="1557202" y="0"/>
                </a:lnTo>
                <a:lnTo>
                  <a:pt x="1557202" y="1971141"/>
                </a:lnTo>
                <a:lnTo>
                  <a:pt x="0" y="1971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7300" y="4029097"/>
            <a:ext cx="1302130" cy="1806423"/>
          </a:xfrm>
          <a:custGeom>
            <a:avLst/>
            <a:gdLst/>
            <a:ahLst/>
            <a:cxnLst/>
            <a:rect r="r" b="b" t="t" l="l"/>
            <a:pathLst>
              <a:path h="1806423" w="1302130">
                <a:moveTo>
                  <a:pt x="0" y="0"/>
                </a:moveTo>
                <a:lnTo>
                  <a:pt x="1302130" y="0"/>
                </a:lnTo>
                <a:lnTo>
                  <a:pt x="1302130" y="1806423"/>
                </a:lnTo>
                <a:lnTo>
                  <a:pt x="0" y="1806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22387" y="2376441"/>
            <a:ext cx="7951396" cy="7146500"/>
          </a:xfrm>
          <a:custGeom>
            <a:avLst/>
            <a:gdLst/>
            <a:ahLst/>
            <a:cxnLst/>
            <a:rect r="r" b="b" t="t" l="l"/>
            <a:pathLst>
              <a:path h="7146500" w="7951396">
                <a:moveTo>
                  <a:pt x="0" y="0"/>
                </a:moveTo>
                <a:lnTo>
                  <a:pt x="7951396" y="0"/>
                </a:lnTo>
                <a:lnTo>
                  <a:pt x="7951396" y="7146500"/>
                </a:lnTo>
                <a:lnTo>
                  <a:pt x="0" y="71465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5613" y="6455462"/>
            <a:ext cx="3505504" cy="7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1"/>
              </a:lnSpc>
              <a:spcBef>
                <a:spcPct val="0"/>
              </a:spcBef>
            </a:pPr>
            <a:r>
              <a:rPr lang="en-US" sz="6598">
                <a:solidFill>
                  <a:srgbClr val="BF78FE"/>
                </a:solidFill>
                <a:latin typeface="Computer Says No"/>
              </a:rPr>
              <a:t>WRITE EXEC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0373" y="7085028"/>
            <a:ext cx="3235984" cy="640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604">
                <a:solidFill>
                  <a:srgbClr val="FFFFFF"/>
                </a:solidFill>
                <a:latin typeface="Poppins"/>
              </a:rPr>
              <a:t>The write action changes cb(X) and wts.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22387" y="1284154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WRITE EXECUTION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84094" y="6455462"/>
            <a:ext cx="3505504" cy="7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1"/>
              </a:lnSpc>
              <a:spcBef>
                <a:spcPct val="0"/>
              </a:spcBef>
            </a:pPr>
            <a:r>
              <a:rPr lang="en-US" sz="6598">
                <a:solidFill>
                  <a:srgbClr val="BF78FE"/>
                </a:solidFill>
                <a:latin typeface="Computer Says No"/>
              </a:rPr>
              <a:t>WRITE ERROR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58529" y="7085028"/>
            <a:ext cx="3235984" cy="128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604">
                <a:solidFill>
                  <a:srgbClr val="FFFFFF"/>
                </a:solidFill>
                <a:latin typeface="Poppins Light"/>
              </a:rPr>
              <a:t>It generate waiting or rollback, and also we need to check whether we enter in the Thomas Rule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0863" y="1633891"/>
            <a:ext cx="15626274" cy="8363381"/>
          </a:xfrm>
          <a:custGeom>
            <a:avLst/>
            <a:gdLst/>
            <a:ahLst/>
            <a:cxnLst/>
            <a:rect r="r" b="b" t="t" l="l"/>
            <a:pathLst>
              <a:path h="8363381" w="15626274">
                <a:moveTo>
                  <a:pt x="0" y="0"/>
                </a:moveTo>
                <a:lnTo>
                  <a:pt x="15626274" y="0"/>
                </a:lnTo>
                <a:lnTo>
                  <a:pt x="15626274" y="8363380"/>
                </a:lnTo>
                <a:lnTo>
                  <a:pt x="0" y="8363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21034" y="4074876"/>
            <a:ext cx="1557201" cy="1971141"/>
          </a:xfrm>
          <a:custGeom>
            <a:avLst/>
            <a:gdLst/>
            <a:ahLst/>
            <a:cxnLst/>
            <a:rect r="r" b="b" t="t" l="l"/>
            <a:pathLst>
              <a:path h="1971141" w="1557201">
                <a:moveTo>
                  <a:pt x="0" y="0"/>
                </a:moveTo>
                <a:lnTo>
                  <a:pt x="1557202" y="0"/>
                </a:lnTo>
                <a:lnTo>
                  <a:pt x="1557202" y="1971141"/>
                </a:lnTo>
                <a:lnTo>
                  <a:pt x="0" y="19711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7300" y="4029097"/>
            <a:ext cx="1302130" cy="1806423"/>
          </a:xfrm>
          <a:custGeom>
            <a:avLst/>
            <a:gdLst/>
            <a:ahLst/>
            <a:cxnLst/>
            <a:rect r="r" b="b" t="t" l="l"/>
            <a:pathLst>
              <a:path h="1806423" w="1302130">
                <a:moveTo>
                  <a:pt x="0" y="0"/>
                </a:moveTo>
                <a:lnTo>
                  <a:pt x="1302130" y="0"/>
                </a:lnTo>
                <a:lnTo>
                  <a:pt x="1302130" y="1806423"/>
                </a:lnTo>
                <a:lnTo>
                  <a:pt x="0" y="18064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10459" y="4603542"/>
            <a:ext cx="8667083" cy="3113290"/>
          </a:xfrm>
          <a:custGeom>
            <a:avLst/>
            <a:gdLst/>
            <a:ahLst/>
            <a:cxnLst/>
            <a:rect r="r" b="b" t="t" l="l"/>
            <a:pathLst>
              <a:path h="3113290" w="8667083">
                <a:moveTo>
                  <a:pt x="0" y="0"/>
                </a:moveTo>
                <a:lnTo>
                  <a:pt x="8667082" y="0"/>
                </a:lnTo>
                <a:lnTo>
                  <a:pt x="8667082" y="3113290"/>
                </a:lnTo>
                <a:lnTo>
                  <a:pt x="0" y="31132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5613" y="6455462"/>
            <a:ext cx="3505504" cy="7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1"/>
              </a:lnSpc>
              <a:spcBef>
                <a:spcPct val="0"/>
              </a:spcBef>
            </a:pPr>
            <a:r>
              <a:rPr lang="en-US" sz="6598">
                <a:solidFill>
                  <a:srgbClr val="BF78FE"/>
                </a:solidFill>
                <a:latin typeface="Computer Says No"/>
              </a:rPr>
              <a:t>COMMIT EXEC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0373" y="7085028"/>
            <a:ext cx="3235984" cy="964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604">
                <a:solidFill>
                  <a:srgbClr val="FFFFFF"/>
                </a:solidFill>
                <a:latin typeface="Poppins"/>
              </a:rPr>
              <a:t>The commit action changes the commit bit cb(X)  and also the wts_c(X)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22387" y="1284154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COMMIT EXECUTION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84094" y="6455462"/>
            <a:ext cx="3505504" cy="70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1"/>
              </a:lnSpc>
              <a:spcBef>
                <a:spcPct val="0"/>
              </a:spcBef>
            </a:pPr>
            <a:r>
              <a:rPr lang="en-US" sz="6598">
                <a:solidFill>
                  <a:srgbClr val="BF78FE"/>
                </a:solidFill>
                <a:latin typeface="Computer Says No"/>
              </a:rPr>
              <a:t>COMMIT RESULT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58529" y="7085028"/>
            <a:ext cx="3235984" cy="1289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99"/>
              </a:lnSpc>
            </a:pPr>
            <a:r>
              <a:rPr lang="en-US" sz="1604">
                <a:solidFill>
                  <a:srgbClr val="FFFFFF"/>
                </a:solidFill>
                <a:latin typeface="Poppins Light"/>
              </a:rPr>
              <a:t>We need to check if there’re other transaction that are in waiting for the changes of the commit-bit to True.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DAFwbSUDBYk</dc:identifier>
  <dcterms:modified xsi:type="dcterms:W3CDTF">2011-08-01T06:04:30Z</dcterms:modified>
  <cp:revision>1</cp:revision>
  <dc:title>Our Result</dc:title>
</cp:coreProperties>
</file>